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3" r:id="rId4"/>
    <p:sldId id="277" r:id="rId5"/>
    <p:sldId id="275" r:id="rId6"/>
    <p:sldId id="265" r:id="rId7"/>
    <p:sldId id="271" r:id="rId8"/>
    <p:sldId id="278" r:id="rId9"/>
    <p:sldId id="272" r:id="rId10"/>
    <p:sldId id="276" r:id="rId11"/>
    <p:sldId id="274" r:id="rId12"/>
    <p:sldId id="280" r:id="rId13"/>
    <p:sldId id="279" r:id="rId14"/>
    <p:sldId id="268" r:id="rId15"/>
    <p:sldId id="26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>
        <p:scale>
          <a:sx n="75" d="100"/>
          <a:sy n="75" d="100"/>
        </p:scale>
        <p:origin x="1085" y="43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05:39:52.11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1930.66016"/>
      <inkml:brushProperty name="anchorY" value="-16335.10059"/>
      <inkml:brushProperty name="scaleFactor" value="0.5"/>
    </inkml:brush>
  </inkml:definitions>
  <inkml:trace contextRef="#ctx0" brushRef="#br0">0 0 24575,'0'0'0,"0"5"0,0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C7C10-C3AA-4799-AA31-4066976889FA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C61EE-AD6F-403D-9A56-57AA50F8B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68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C61EE-AD6F-403D-9A56-57AA50F8BFC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203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C61EE-AD6F-403D-9A56-57AA50F8BFC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496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C61EE-AD6F-403D-9A56-57AA50F8BFC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978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C61EE-AD6F-403D-9A56-57AA50F8BFC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520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C61EE-AD6F-403D-9A56-57AA50F8BF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285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40A130E-E3B8-4EBE-931F-81B26B8448AA}" type="datetime1">
              <a:rPr lang="ko-KR" altLang="en-US" smtClean="0"/>
              <a:pPr lvl="0"/>
              <a:t>2025-10-13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2025-10-13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2025-10-13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2025-10-13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D3D6733-6F27-4404-AB51-585418F146E5}" type="datetime1">
              <a:rPr lang="ko-KR" altLang="en-US"/>
              <a:pPr lvl="0">
                <a:defRPr/>
              </a:pPr>
              <a:t>2025-10-13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E6BC638-39B7-4287-91A7-2A3DDA57329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62470" y="908720"/>
            <a:ext cx="11267059" cy="2376264"/>
          </a:xfr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/>
              <a:buNone/>
              <a:defRPr lang="ko-KR" altLang="en-US" sz="7000" b="0" kern="1200" baseline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  <a:ea typeface="맑은 고딕"/>
                <a:cs typeface="+mj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484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116632"/>
            <a:ext cx="10214928" cy="796908"/>
          </a:xfr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lvl="0">
              <a:defRPr/>
            </a:pPr>
            <a:fld id="{ED3D6733-6F27-4404-AB51-585418F146E5}" type="datetime1">
              <a:rPr lang="ko-KR" altLang="en-US"/>
              <a:pPr lvl="0">
                <a:defRPr/>
              </a:pPr>
              <a:t>2025-10-13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lvl="0">
              <a:defRPr/>
            </a:pPr>
            <a:fld id="{EE6BC638-39B7-4287-91A7-2A3DDA57329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7381" y="1268760"/>
            <a:ext cx="11203367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</a:defRPr>
            </a:lvl5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982979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953836A-82A3-4C8B-9D31-CD724F3673ED}" type="datetime1">
              <a:rPr lang="ko-KR" altLang="en-US" smtClean="0"/>
              <a:pPr lvl="0"/>
              <a:t>2025-10-13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2025-10-13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2025-10-13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2025-10-13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2025-10-13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2025-10-13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2025-10-13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2025-10-13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422D86A-5F52-4165-8473-F1B836277586}" type="datetime1">
              <a:rPr lang="ko-KR" altLang="en-US" smtClean="0"/>
              <a:pPr lvl="0"/>
              <a:t>2025-10-13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khan.co.kr/article/202505241200005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/>
          <p:nvPr/>
        </p:nvPicPr>
        <p:blipFill rotWithShape="1"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12192000" cy="7073080"/>
          </a:xfrm>
          <a:prstGeom prst="rect">
            <a:avLst/>
          </a:prstGeom>
          <a:ln>
            <a:noFill/>
          </a:ln>
        </p:spPr>
      </p:pic>
      <p:grpSp>
        <p:nvGrpSpPr>
          <p:cNvPr id="18" name="그룹 17"/>
          <p:cNvGrpSpPr/>
          <p:nvPr/>
        </p:nvGrpSpPr>
        <p:grpSpPr>
          <a:xfrm>
            <a:off x="0" y="148845"/>
            <a:ext cx="11728846" cy="6309845"/>
            <a:chOff x="0" y="148845"/>
            <a:chExt cx="11728846" cy="6309845"/>
          </a:xfrm>
        </p:grpSpPr>
        <p:pic>
          <p:nvPicPr>
            <p:cNvPr id="6" name="Picture 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828318" y="1494970"/>
              <a:ext cx="3900528" cy="3682857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CustomShape 1"/>
            <p:cNvSpPr/>
            <p:nvPr/>
          </p:nvSpPr>
          <p:spPr>
            <a:xfrm>
              <a:off x="901800" y="2934848"/>
              <a:ext cx="8368920" cy="18112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380160" rIns="0" bIns="380160" anchor="ctr">
              <a:noAutofit/>
            </a:bodyPr>
            <a:lstStyle/>
            <a:p>
              <a:pPr lvl="0">
                <a:lnSpc>
                  <a:spcPct val="80000"/>
                </a:lnSpc>
                <a:defRPr/>
              </a:pPr>
              <a:r>
                <a:rPr lang="ko-KR" altLang="en-US" sz="13919" b="0" strike="noStrike" spc="-417">
                  <a:solidFill>
                    <a:srgbClr val="FFFFFF"/>
                  </a:solidFill>
                  <a:latin typeface="Calibri"/>
                  <a:ea typeface="BM JUA "/>
                </a:rPr>
                <a:t>빌리傘</a:t>
              </a:r>
            </a:p>
          </p:txBody>
        </p:sp>
        <p:sp>
          <p:nvSpPr>
            <p:cNvPr id="9" name="CustomShape 3"/>
            <p:cNvSpPr/>
            <p:nvPr/>
          </p:nvSpPr>
          <p:spPr>
            <a:xfrm>
              <a:off x="901800" y="5816563"/>
              <a:ext cx="7175160" cy="64212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40320" rIns="0" bIns="40320" anchor="ctr">
              <a:noAutofit/>
            </a:bodyPr>
            <a:lstStyle/>
            <a:p>
              <a:pPr lvl="0">
                <a:lnSpc>
                  <a:spcPct val="94000"/>
                </a:lnSpc>
                <a:defRPr/>
              </a:pPr>
              <a:r>
                <a:rPr lang="en-US" altLang="ko-KR" sz="2439" b="0" strike="noStrike" spc="-97" dirty="0">
                  <a:solidFill>
                    <a:srgbClr val="FFFFFF"/>
                  </a:solidFill>
                  <a:latin typeface="Calibri"/>
                  <a:ea typeface="Noto Sans CJK KR Bold"/>
                </a:rPr>
                <a:t>202244041</a:t>
              </a:r>
              <a:r>
                <a:rPr lang="ko-KR" altLang="en-US" sz="2439" b="0" strike="noStrike" spc="-97" dirty="0">
                  <a:solidFill>
                    <a:srgbClr val="FFFFFF"/>
                  </a:solidFill>
                  <a:latin typeface="Calibri"/>
                  <a:ea typeface="Noto Sans CJK KR Bold"/>
                </a:rPr>
                <a:t> </a:t>
              </a:r>
              <a:r>
                <a:rPr lang="ko-KR" altLang="en-US" sz="2439" b="0" strike="noStrike" spc="-97" dirty="0" err="1">
                  <a:solidFill>
                    <a:srgbClr val="FFFFFF"/>
                  </a:solidFill>
                  <a:latin typeface="Calibri"/>
                  <a:ea typeface="Noto Sans CJK KR Bold"/>
                </a:rPr>
                <a:t>박계윤</a:t>
              </a:r>
              <a:endParaRPr lang="ko-KR" altLang="en-US" sz="2439" b="0" strike="noStrike" spc="-97" dirty="0">
                <a:solidFill>
                  <a:srgbClr val="FFFFFF"/>
                </a:solidFill>
                <a:latin typeface="Calibri"/>
                <a:ea typeface="Noto Sans CJK KR Bold"/>
              </a:endParaRPr>
            </a:p>
            <a:p>
              <a:pPr lvl="0">
                <a:lnSpc>
                  <a:spcPct val="94000"/>
                </a:lnSpc>
                <a:defRPr/>
              </a:pPr>
              <a:r>
                <a:rPr lang="en-US" altLang="ko-KR" sz="2439" b="0" strike="noStrike" spc="-97" dirty="0">
                  <a:solidFill>
                    <a:srgbClr val="FFFFFF"/>
                  </a:solidFill>
                  <a:latin typeface="Calibri"/>
                  <a:ea typeface="Noto Sans CJK KR Bold"/>
                </a:rPr>
                <a:t>202244090</a:t>
              </a:r>
              <a:r>
                <a:rPr lang="ko-KR" altLang="en-US" sz="2439" b="0" strike="noStrike" spc="-97" dirty="0">
                  <a:solidFill>
                    <a:srgbClr val="FFFFFF"/>
                  </a:solidFill>
                  <a:latin typeface="Calibri"/>
                  <a:ea typeface="Noto Sans CJK KR Bold"/>
                </a:rPr>
                <a:t>김형철</a:t>
              </a:r>
            </a:p>
          </p:txBody>
        </p:sp>
        <p:sp>
          <p:nvSpPr>
            <p:cNvPr id="10" name="CustomShape 4"/>
            <p:cNvSpPr/>
            <p:nvPr/>
          </p:nvSpPr>
          <p:spPr>
            <a:xfrm>
              <a:off x="901800" y="4762740"/>
              <a:ext cx="8038800" cy="69689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96480" rIns="0" bIns="96480" anchor="ctr">
              <a:noAutofit/>
            </a:bodyPr>
            <a:lstStyle/>
            <a:p>
              <a:pPr lvl="0">
                <a:lnSpc>
                  <a:spcPct val="91000"/>
                </a:lnSpc>
                <a:defRPr/>
              </a:pPr>
              <a:r>
                <a:rPr lang="ko-KR" altLang="en-US" sz="5070" b="1" strike="noStrike" spc="-1" dirty="0">
                  <a:latin typeface="굴림"/>
                </a:rPr>
                <a:t>우산 대여 서비스</a:t>
              </a:r>
            </a:p>
          </p:txBody>
        </p:sp>
        <p:pic>
          <p:nvPicPr>
            <p:cNvPr id="12" name="Picture 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46320" y="897590"/>
              <a:ext cx="3900528" cy="368285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278660"/>
              <a:ext cx="3900528" cy="368285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4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30781" y="148845"/>
              <a:ext cx="4632135" cy="383934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66218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29557-329B-64E5-3E99-8CEB993BB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5000" dirty="0"/>
              <a:t>기대효과 및 활용분야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BF7F68-F47C-4783-FA71-28C1B5D8A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37" y="2393019"/>
            <a:ext cx="4397908" cy="4881686"/>
          </a:xfrm>
        </p:spPr>
        <p:txBody>
          <a:bodyPr/>
          <a:lstStyle/>
          <a:p>
            <a:r>
              <a:rPr lang="ko-KR" altLang="en-US" sz="3000" i="0" dirty="0"/>
              <a:t>●환경 보호 및 자원 절약</a:t>
            </a:r>
            <a:endParaRPr lang="en-US" altLang="ko-KR" sz="3000" i="0" dirty="0"/>
          </a:p>
          <a:p>
            <a:endParaRPr lang="en-US" altLang="ko-KR" sz="3000" i="0" dirty="0"/>
          </a:p>
          <a:p>
            <a:r>
              <a:rPr lang="ko-KR" altLang="en-US" sz="3000" i="0" dirty="0"/>
              <a:t>●소비자 편의성 증대 </a:t>
            </a:r>
            <a:endParaRPr lang="en-US" altLang="ko-KR" sz="3000" i="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F69B13-F6A7-506F-00CA-19EC819ADA69}"/>
              </a:ext>
            </a:extLst>
          </p:cNvPr>
          <p:cNvSpPr txBox="1"/>
          <p:nvPr/>
        </p:nvSpPr>
        <p:spPr>
          <a:xfrm>
            <a:off x="1984663" y="1478415"/>
            <a:ext cx="2753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기대 효과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49B56-E6C1-DD3E-4840-6AFC672052DC}"/>
              </a:ext>
            </a:extLst>
          </p:cNvPr>
          <p:cNvSpPr txBox="1"/>
          <p:nvPr/>
        </p:nvSpPr>
        <p:spPr>
          <a:xfrm>
            <a:off x="7949045" y="1599170"/>
            <a:ext cx="2535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활용 분야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623AFD4-4423-0673-4C3A-6F8ED0AF58AF}"/>
              </a:ext>
            </a:extLst>
          </p:cNvPr>
          <p:cNvSpPr txBox="1">
            <a:spLocks/>
          </p:cNvSpPr>
          <p:nvPr/>
        </p:nvSpPr>
        <p:spPr>
          <a:xfrm>
            <a:off x="6372109" y="2732455"/>
            <a:ext cx="5348835" cy="4881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i="0" dirty="0"/>
              <a:t>●재활용 우산 서비스 구축 </a:t>
            </a:r>
            <a:endParaRPr lang="en-US" altLang="ko-KR" sz="3000" dirty="0"/>
          </a:p>
          <a:p>
            <a:endParaRPr lang="ko-KR" altLang="en-US" dirty="0"/>
          </a:p>
        </p:txBody>
      </p:sp>
      <p:pic>
        <p:nvPicPr>
          <p:cNvPr id="5122" name="Picture 2" descr="재활용마크, 분리수거마크 뫼비우스의 띠 상징은? : 네이버 블로그">
            <a:extLst>
              <a:ext uri="{FF2B5EF4-FFF2-40B4-BE49-F238E27FC236}">
                <a16:creationId xmlns:a16="http://schemas.microsoft.com/office/drawing/2014/main" id="{7745E04F-CABD-8DBA-B6FC-BF1E09B97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388" y="3552393"/>
            <a:ext cx="3024962" cy="242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12170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9DF827-8934-35B4-E51C-087B8BC13D4C}"/>
              </a:ext>
            </a:extLst>
          </p:cNvPr>
          <p:cNvSpPr txBox="1"/>
          <p:nvPr/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4400" b="1" kern="1200" dirty="0">
                <a:latin typeface="+mj-lt"/>
                <a:ea typeface="+mj-ea"/>
                <a:cs typeface="+mj-cs"/>
              </a:rPr>
              <a:t>우산대여 시스템 ERD</a:t>
            </a:r>
          </a:p>
        </p:txBody>
      </p:sp>
      <p:pic>
        <p:nvPicPr>
          <p:cNvPr id="3" name="그림 2" descr="스크린샷, 텍스트, 그래픽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4061DC-008A-26D6-80FD-CE1AC346C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78" y="1309255"/>
            <a:ext cx="11591443" cy="52741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280433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CCE93-B7F1-4DA8-80D2-693F9E53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 anchor="ctr">
            <a:normAutofit/>
          </a:bodyPr>
          <a:lstStyle/>
          <a:p>
            <a:r>
              <a:rPr lang="ko-KR" altLang="en-US" b="1" dirty="0"/>
              <a:t>데이터베이스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315CBE-40DF-1127-A0B7-9408CC7A89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332"/>
          <a:stretch>
            <a:fillRect/>
          </a:stretch>
        </p:blipFill>
        <p:spPr>
          <a:xfrm>
            <a:off x="609599" y="1600200"/>
            <a:ext cx="10972798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646056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2DEE374-1448-E05E-FF70-485ECAEC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1" y="116632"/>
            <a:ext cx="10214928" cy="79690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DB</a:t>
            </a:r>
            <a:r>
              <a:rPr lang="ko-KR" altLang="en-US" sz="4000" dirty="0"/>
              <a:t>와 연동결과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D5AF-FA7E-D7BC-2279-CA2CAD0858BB}"/>
              </a:ext>
            </a:extLst>
          </p:cNvPr>
          <p:cNvSpPr txBox="1"/>
          <p:nvPr/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endParaRPr lang="ko-KR" altLang="en-US" sz="4400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2DF12F-3458-9182-32F0-C9E1E897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892" y="1071546"/>
            <a:ext cx="3314982" cy="51188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4138BA-FEB4-7996-5B07-8D8225C4E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721" y="1071547"/>
            <a:ext cx="3335388" cy="504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1679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38B9D-42E3-4929-B9BA-E0926D3F8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77" y="2632092"/>
            <a:ext cx="10214928" cy="796908"/>
          </a:xfrm>
        </p:spPr>
        <p:txBody>
          <a:bodyPr>
            <a:noAutofit/>
          </a:bodyPr>
          <a:lstStyle/>
          <a:p>
            <a:pPr algn="ctr"/>
            <a:r>
              <a:rPr lang="en-US" altLang="ko-KR" sz="7000" dirty="0"/>
              <a:t>Q&amp;A</a:t>
            </a:r>
            <a:endParaRPr lang="ko-KR" altLang="en-US" sz="7000" dirty="0"/>
          </a:p>
        </p:txBody>
      </p:sp>
    </p:spTree>
    <p:extLst>
      <p:ext uri="{BB962C8B-B14F-4D97-AF65-F5344CB8AC3E}">
        <p14:creationId xmlns:p14="http://schemas.microsoft.com/office/powerpoint/2010/main" val="92392567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870853" y="1052736"/>
            <a:ext cx="8450294" cy="2376264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THANK YOU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62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5000" dirty="0"/>
              <a:t>목차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51418" y="2187330"/>
            <a:ext cx="9959392" cy="701986"/>
            <a:chOff x="679160" y="2788658"/>
            <a:chExt cx="9959392" cy="701986"/>
          </a:xfrm>
        </p:grpSpPr>
        <p:sp>
          <p:nvSpPr>
            <p:cNvPr id="6" name="Text Box 11"/>
            <p:cNvSpPr txBox="1">
              <a:spLocks noChangeArrowheads="1"/>
            </p:cNvSpPr>
            <p:nvPr/>
          </p:nvSpPr>
          <p:spPr>
            <a:xfrm>
              <a:off x="1404748" y="3144716"/>
              <a:ext cx="9233804" cy="30559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개발배경</a:t>
              </a:r>
            </a:p>
          </p:txBody>
        </p:sp>
        <p:sp>
          <p:nvSpPr>
            <p:cNvPr id="7" name="TextBox 13"/>
            <p:cNvSpPr txBox="1">
              <a:spLocks noChangeArrowheads="1"/>
            </p:cNvSpPr>
            <p:nvPr/>
          </p:nvSpPr>
          <p:spPr>
            <a:xfrm>
              <a:off x="862733" y="2933210"/>
              <a:ext cx="542015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01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8" name="도넛 20"/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74306B2-A9E1-C313-7ABA-F1281F6A966A}"/>
              </a:ext>
            </a:extLst>
          </p:cNvPr>
          <p:cNvGrpSpPr/>
          <p:nvPr/>
        </p:nvGrpSpPr>
        <p:grpSpPr>
          <a:xfrm>
            <a:off x="851418" y="3084003"/>
            <a:ext cx="9959392" cy="852438"/>
            <a:chOff x="679160" y="2788658"/>
            <a:chExt cx="9959392" cy="852438"/>
          </a:xfrm>
        </p:grpSpPr>
        <p:sp>
          <p:nvSpPr>
            <p:cNvPr id="16" name="Text Box 11">
              <a:extLst>
                <a:ext uri="{FF2B5EF4-FFF2-40B4-BE49-F238E27FC236}">
                  <a16:creationId xmlns:a16="http://schemas.microsoft.com/office/drawing/2014/main" id="{3C0063F7-B2F1-F772-51A1-44608A93F02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04748" y="3142857"/>
              <a:ext cx="9233804" cy="30931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주요기능</a:t>
              </a:r>
            </a:p>
          </p:txBody>
        </p:sp>
        <p:sp>
          <p:nvSpPr>
            <p:cNvPr id="17" name="TextBox 13">
              <a:extLst>
                <a:ext uri="{FF2B5EF4-FFF2-40B4-BE49-F238E27FC236}">
                  <a16:creationId xmlns:a16="http://schemas.microsoft.com/office/drawing/2014/main" id="{83367C5D-814C-0986-06DB-54F28792634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62733" y="2933210"/>
              <a:ext cx="542015" cy="70788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02</a:t>
              </a:r>
            </a:p>
            <a:p>
              <a:pPr lvl="0">
                <a:defRPr/>
              </a:pP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18" name="도넛 20">
              <a:extLst>
                <a:ext uri="{FF2B5EF4-FFF2-40B4-BE49-F238E27FC236}">
                  <a16:creationId xmlns:a16="http://schemas.microsoft.com/office/drawing/2014/main" id="{B89360F1-4798-2D02-4B09-135AEBAE5748}"/>
                </a:ext>
              </a:extLst>
            </p:cNvPr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BA0117-6D37-A92D-69A4-4EC0DE2D42EF}"/>
              </a:ext>
            </a:extLst>
          </p:cNvPr>
          <p:cNvGrpSpPr/>
          <p:nvPr/>
        </p:nvGrpSpPr>
        <p:grpSpPr>
          <a:xfrm>
            <a:off x="851418" y="4010562"/>
            <a:ext cx="9959392" cy="701986"/>
            <a:chOff x="679160" y="2788658"/>
            <a:chExt cx="9959392" cy="701986"/>
          </a:xfrm>
        </p:grpSpPr>
        <p:sp>
          <p:nvSpPr>
            <p:cNvPr id="24" name="Text Box 11">
              <a:extLst>
                <a:ext uri="{FF2B5EF4-FFF2-40B4-BE49-F238E27FC236}">
                  <a16:creationId xmlns:a16="http://schemas.microsoft.com/office/drawing/2014/main" id="{5570EAB0-605D-BCDD-5BB3-D4B776C378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04748" y="3142857"/>
              <a:ext cx="9233804" cy="30931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개발환경 및 개발언어</a:t>
              </a:r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13CA99BA-E527-762F-8AD6-3743FFB3ED2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62733" y="2933210"/>
              <a:ext cx="542015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03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26" name="도넛 20">
              <a:extLst>
                <a:ext uri="{FF2B5EF4-FFF2-40B4-BE49-F238E27FC236}">
                  <a16:creationId xmlns:a16="http://schemas.microsoft.com/office/drawing/2014/main" id="{8DDA45DB-450D-9F73-5079-4C366C01D5DA}"/>
                </a:ext>
              </a:extLst>
            </p:cNvPr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8FA14FB-9184-D60C-062C-E172C887C3D7}"/>
              </a:ext>
            </a:extLst>
          </p:cNvPr>
          <p:cNvGrpSpPr/>
          <p:nvPr/>
        </p:nvGrpSpPr>
        <p:grpSpPr>
          <a:xfrm>
            <a:off x="6556702" y="1642668"/>
            <a:ext cx="9959392" cy="701986"/>
            <a:chOff x="679160" y="2788658"/>
            <a:chExt cx="9959392" cy="701986"/>
          </a:xfrm>
        </p:grpSpPr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F7631CA6-8DD2-C332-E950-193777177F0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04748" y="3142857"/>
              <a:ext cx="9233804" cy="30931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구현 상세 내용</a:t>
              </a:r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2825FC1E-E24B-2A00-65DE-2DDA17A082E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62733" y="2933210"/>
              <a:ext cx="542015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04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30" name="도넛 20">
              <a:extLst>
                <a:ext uri="{FF2B5EF4-FFF2-40B4-BE49-F238E27FC236}">
                  <a16:creationId xmlns:a16="http://schemas.microsoft.com/office/drawing/2014/main" id="{BF45EDB6-A425-1C36-BBC3-5E5748D13163}"/>
                </a:ext>
              </a:extLst>
            </p:cNvPr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16FD05C-BB8C-67D2-EAE6-C3699552E1A7}"/>
              </a:ext>
            </a:extLst>
          </p:cNvPr>
          <p:cNvGrpSpPr/>
          <p:nvPr/>
        </p:nvGrpSpPr>
        <p:grpSpPr>
          <a:xfrm>
            <a:off x="6556702" y="2574467"/>
            <a:ext cx="9959392" cy="701986"/>
            <a:chOff x="679160" y="2788658"/>
            <a:chExt cx="9959392" cy="701986"/>
          </a:xfrm>
        </p:grpSpPr>
        <p:sp>
          <p:nvSpPr>
            <p:cNvPr id="32" name="Text Box 11">
              <a:extLst>
                <a:ext uri="{FF2B5EF4-FFF2-40B4-BE49-F238E27FC236}">
                  <a16:creationId xmlns:a16="http://schemas.microsoft.com/office/drawing/2014/main" id="{86E005F2-57DC-FEAE-B0EB-562B5C8AD862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04748" y="3142857"/>
              <a:ext cx="9233804" cy="30931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프로젝트 추진 일정</a:t>
              </a:r>
            </a:p>
          </p:txBody>
        </p:sp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6E6C6720-BF9D-2B0C-6541-BC3E1C25056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62733" y="2933210"/>
              <a:ext cx="542015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05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34" name="도넛 20">
              <a:extLst>
                <a:ext uri="{FF2B5EF4-FFF2-40B4-BE49-F238E27FC236}">
                  <a16:creationId xmlns:a16="http://schemas.microsoft.com/office/drawing/2014/main" id="{FE05D7D8-A762-13FD-BE30-062D02AC3C1A}"/>
                </a:ext>
              </a:extLst>
            </p:cNvPr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C36FD1F-8958-7CD6-9548-B88A56774D42}"/>
              </a:ext>
            </a:extLst>
          </p:cNvPr>
          <p:cNvGrpSpPr/>
          <p:nvPr/>
        </p:nvGrpSpPr>
        <p:grpSpPr>
          <a:xfrm>
            <a:off x="6556702" y="3496419"/>
            <a:ext cx="9959392" cy="701986"/>
            <a:chOff x="679160" y="2788658"/>
            <a:chExt cx="9959392" cy="701986"/>
          </a:xfrm>
        </p:grpSpPr>
        <p:sp>
          <p:nvSpPr>
            <p:cNvPr id="36" name="Text Box 11">
              <a:extLst>
                <a:ext uri="{FF2B5EF4-FFF2-40B4-BE49-F238E27FC236}">
                  <a16:creationId xmlns:a16="http://schemas.microsoft.com/office/drawing/2014/main" id="{7D1BDB0F-7434-4CAA-D72A-384B8ADAEDA2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04748" y="3142857"/>
              <a:ext cx="9233804" cy="30931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기대효과 및 활용분야</a:t>
              </a:r>
            </a:p>
          </p:txBody>
        </p:sp>
        <p:sp>
          <p:nvSpPr>
            <p:cNvPr id="37" name="TextBox 13">
              <a:extLst>
                <a:ext uri="{FF2B5EF4-FFF2-40B4-BE49-F238E27FC236}">
                  <a16:creationId xmlns:a16="http://schemas.microsoft.com/office/drawing/2014/main" id="{2046DB5F-4D82-040B-2F1D-2C3C328B98E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62733" y="2933210"/>
              <a:ext cx="542015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06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38" name="도넛 20">
              <a:extLst>
                <a:ext uri="{FF2B5EF4-FFF2-40B4-BE49-F238E27FC236}">
                  <a16:creationId xmlns:a16="http://schemas.microsoft.com/office/drawing/2014/main" id="{320F419C-7783-8FB7-DD07-4D7671C90C4D}"/>
                </a:ext>
              </a:extLst>
            </p:cNvPr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E45FA22-EE23-F363-23F6-CAEDD5143044}"/>
              </a:ext>
            </a:extLst>
          </p:cNvPr>
          <p:cNvGrpSpPr/>
          <p:nvPr/>
        </p:nvGrpSpPr>
        <p:grpSpPr>
          <a:xfrm>
            <a:off x="6556702" y="4434454"/>
            <a:ext cx="9959392" cy="701986"/>
            <a:chOff x="679160" y="2788658"/>
            <a:chExt cx="9959392" cy="701986"/>
          </a:xfrm>
        </p:grpSpPr>
        <p:sp>
          <p:nvSpPr>
            <p:cNvPr id="64" name="Text Box 11">
              <a:extLst>
                <a:ext uri="{FF2B5EF4-FFF2-40B4-BE49-F238E27FC236}">
                  <a16:creationId xmlns:a16="http://schemas.microsoft.com/office/drawing/2014/main" id="{C9EB5DA7-D32D-808F-B53B-578C32B8CAE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04748" y="3142857"/>
              <a:ext cx="9233804" cy="30931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Q&amp;A</a:t>
              </a:r>
              <a:endPara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굴림"/>
              </a:endParaRPr>
            </a:p>
          </p:txBody>
        </p:sp>
        <p:sp>
          <p:nvSpPr>
            <p:cNvPr id="65" name="TextBox 13">
              <a:extLst>
                <a:ext uri="{FF2B5EF4-FFF2-40B4-BE49-F238E27FC236}">
                  <a16:creationId xmlns:a16="http://schemas.microsoft.com/office/drawing/2014/main" id="{70C83692-CC42-320D-84EB-D9252C6BC47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62733" y="2933210"/>
              <a:ext cx="542015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07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66" name="도넛 20">
              <a:extLst>
                <a:ext uri="{FF2B5EF4-FFF2-40B4-BE49-F238E27FC236}">
                  <a16:creationId xmlns:a16="http://schemas.microsoft.com/office/drawing/2014/main" id="{B1C281F2-BE7E-58A0-4502-508A2FB7C06B}"/>
                </a:ext>
              </a:extLst>
            </p:cNvPr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8102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ko-KR" altLang="en-US" sz="5000" dirty="0"/>
              <a:t>개발배경</a:t>
            </a:r>
            <a:r>
              <a:rPr lang="en-US" altLang="ko-KR" sz="5000" dirty="0"/>
              <a:t>(1)</a:t>
            </a:r>
            <a:endParaRPr lang="ko-KR" alt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61436-80EE-E3C1-EF32-F8894DF23108}"/>
              </a:ext>
            </a:extLst>
          </p:cNvPr>
          <p:cNvSpPr txBox="1"/>
          <p:nvPr/>
        </p:nvSpPr>
        <p:spPr>
          <a:xfrm>
            <a:off x="7221683" y="1204986"/>
            <a:ext cx="63519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●</a:t>
            </a:r>
            <a:r>
              <a:rPr lang="ko-KR" altLang="en-US" sz="2400" u="sng" dirty="0"/>
              <a:t>날씨를 예측하기 힘듦</a:t>
            </a:r>
            <a:endParaRPr lang="en-US" altLang="ko-KR" sz="2400" u="sng" dirty="0"/>
          </a:p>
          <a:p>
            <a:endParaRPr lang="en-US" altLang="ko-KR" sz="2400" u="sng" dirty="0"/>
          </a:p>
          <a:p>
            <a:r>
              <a:rPr lang="ko-KR" altLang="en-US" sz="2400" u="sng" dirty="0"/>
              <a:t>●우산을 휴대하고 다니기엔 불편함</a:t>
            </a:r>
            <a:endParaRPr lang="en-US" altLang="ko-KR" sz="2400" u="sng" dirty="0"/>
          </a:p>
          <a:p>
            <a:endParaRPr lang="en-US" altLang="ko-KR" sz="2400" u="sng" dirty="0"/>
          </a:p>
          <a:p>
            <a:r>
              <a:rPr lang="ko-KR" altLang="en-US" sz="2400" u="sng" dirty="0"/>
              <a:t>● 우산 </a:t>
            </a:r>
            <a:r>
              <a:rPr lang="ko-KR" altLang="en-US" sz="2400" u="sng" dirty="0" err="1"/>
              <a:t>구매시</a:t>
            </a:r>
            <a:r>
              <a:rPr lang="ko-KR" altLang="en-US" sz="2400" u="sng" dirty="0"/>
              <a:t> 가격이 부담스러움</a:t>
            </a:r>
            <a:r>
              <a:rPr lang="en-US" altLang="ko-KR" sz="2400" u="sng" dirty="0"/>
              <a:t>.</a:t>
            </a:r>
            <a:endParaRPr lang="en-US" altLang="ko-KR" sz="2000" u="sng" dirty="0"/>
          </a:p>
        </p:txBody>
      </p:sp>
      <p:pic>
        <p:nvPicPr>
          <p:cNvPr id="9" name="그림 8" descr="텍스트, 의류, 만화 영화, 인간의 얼굴이(가) 표시된 사진">
            <a:extLst>
              <a:ext uri="{FF2B5EF4-FFF2-40B4-BE49-F238E27FC236}">
                <a16:creationId xmlns:a16="http://schemas.microsoft.com/office/drawing/2014/main" id="{B40BEAD2-51A2-8BC5-AAE2-99E0BBFCA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2" y="1024484"/>
            <a:ext cx="6694302" cy="4628530"/>
          </a:xfrm>
          <a:prstGeom prst="rect">
            <a:avLst/>
          </a:prstGeom>
        </p:spPr>
      </p:pic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6AB2A18A-BB10-26C5-5A1A-EF7A5311022F}"/>
              </a:ext>
            </a:extLst>
          </p:cNvPr>
          <p:cNvSpPr/>
          <p:nvPr/>
        </p:nvSpPr>
        <p:spPr>
          <a:xfrm>
            <a:off x="1672936" y="1041050"/>
            <a:ext cx="1454727" cy="720945"/>
          </a:xfrm>
          <a:prstGeom prst="wedgeEllipseCallout">
            <a:avLst>
              <a:gd name="adj1" fmla="val 1840"/>
              <a:gd name="adj2" fmla="val 4480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30%</a:t>
            </a:r>
            <a:r>
              <a:rPr lang="ko-KR" altLang="en-US" sz="1400" dirty="0">
                <a:solidFill>
                  <a:schemeClr val="tx1"/>
                </a:solidFill>
              </a:rPr>
              <a:t>라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괜찮겠지</a:t>
            </a:r>
            <a:r>
              <a:rPr lang="en-US" altLang="ko-KR" sz="1400" dirty="0">
                <a:solidFill>
                  <a:schemeClr val="tx1"/>
                </a:solidFill>
              </a:rPr>
              <a:t>..?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D1647644-A1A8-1B55-AC61-938D174F3069}"/>
              </a:ext>
            </a:extLst>
          </p:cNvPr>
          <p:cNvSpPr/>
          <p:nvPr/>
        </p:nvSpPr>
        <p:spPr>
          <a:xfrm>
            <a:off x="5527964" y="1067265"/>
            <a:ext cx="1381991" cy="720945"/>
          </a:xfrm>
          <a:prstGeom prst="wedgeEllipseCallout">
            <a:avLst>
              <a:gd name="adj1" fmla="val -38297"/>
              <a:gd name="adj2" fmla="val 5817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30%</a:t>
            </a: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아니였어</a:t>
            </a:r>
            <a:r>
              <a:rPr lang="en-US" altLang="ko-KR" sz="1400" dirty="0">
                <a:solidFill>
                  <a:schemeClr val="tx1"/>
                </a:solidFill>
              </a:rPr>
              <a:t>?!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8D53303B-3903-F50F-CF68-0D6539DB2076}"/>
              </a:ext>
            </a:extLst>
          </p:cNvPr>
          <p:cNvSpPr/>
          <p:nvPr/>
        </p:nvSpPr>
        <p:spPr>
          <a:xfrm>
            <a:off x="1672936" y="3557934"/>
            <a:ext cx="1014380" cy="465101"/>
          </a:xfrm>
          <a:prstGeom prst="wedgeEllipseCallout">
            <a:avLst>
              <a:gd name="adj1" fmla="val -38297"/>
              <a:gd name="adj2" fmla="val 5817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천원입니다</a:t>
            </a:r>
          </a:p>
        </p:txBody>
      </p:sp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F877A37B-BC34-B5A4-06CC-08DD7FF76351}"/>
              </a:ext>
            </a:extLst>
          </p:cNvPr>
          <p:cNvSpPr/>
          <p:nvPr/>
        </p:nvSpPr>
        <p:spPr>
          <a:xfrm>
            <a:off x="5527964" y="3338749"/>
            <a:ext cx="1381991" cy="684286"/>
          </a:xfrm>
          <a:prstGeom prst="wedgeEllipseCallout">
            <a:avLst>
              <a:gd name="adj1" fmla="val -38297"/>
              <a:gd name="adj2" fmla="val 5817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둘 곳도 없구나</a:t>
            </a:r>
            <a:r>
              <a:rPr lang="en-US" altLang="ko-KR" sz="1500" dirty="0">
                <a:solidFill>
                  <a:schemeClr val="tx1"/>
                </a:solidFill>
              </a:rPr>
              <a:t>…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1" name="말풍선: 타원형 20">
            <a:extLst>
              <a:ext uri="{FF2B5EF4-FFF2-40B4-BE49-F238E27FC236}">
                <a16:creationId xmlns:a16="http://schemas.microsoft.com/office/drawing/2014/main" id="{75E926A5-3A88-94A2-0E60-7798388AF83E}"/>
              </a:ext>
            </a:extLst>
          </p:cNvPr>
          <p:cNvSpPr/>
          <p:nvPr/>
        </p:nvSpPr>
        <p:spPr>
          <a:xfrm>
            <a:off x="2818490" y="3419389"/>
            <a:ext cx="1014380" cy="684286"/>
          </a:xfrm>
          <a:prstGeom prst="wedgeEllipseCallout">
            <a:avLst>
              <a:gd name="adj1" fmla="val -38297"/>
              <a:gd name="adj2" fmla="val 5817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어쩔 수     없지</a:t>
            </a:r>
            <a:r>
              <a:rPr lang="en-US" altLang="ko-KR" sz="1300" dirty="0">
                <a:solidFill>
                  <a:schemeClr val="tx1"/>
                </a:solidFill>
              </a:rPr>
              <a:t>..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60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1F70A-7554-0FFE-8CE2-F33CF91BA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8D9834-A2A5-E7C8-7391-8D57C511D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1268760"/>
            <a:ext cx="6205928" cy="4881686"/>
          </a:xfrm>
        </p:spPr>
        <p:txBody>
          <a:bodyPr/>
          <a:lstStyle/>
          <a:p>
            <a:r>
              <a:rPr lang="ko-KR" altLang="en-US" sz="3200" i="0" dirty="0"/>
              <a:t>한해 버려지는 우산 약 </a:t>
            </a:r>
            <a:r>
              <a:rPr lang="en-US" altLang="ko-KR" sz="3200" i="0" dirty="0"/>
              <a:t>4000</a:t>
            </a:r>
            <a:r>
              <a:rPr lang="ko-KR" altLang="en-US" sz="3200" i="0" dirty="0"/>
              <a:t>만 ↑</a:t>
            </a:r>
            <a:endParaRPr lang="en-US" altLang="ko-KR" sz="3200" i="0" dirty="0"/>
          </a:p>
          <a:p>
            <a:endParaRPr lang="en-US" altLang="ko-KR" sz="3200" i="0" dirty="0"/>
          </a:p>
          <a:p>
            <a:r>
              <a:rPr lang="ko-KR" altLang="en-US" sz="3200" i="0" dirty="0"/>
              <a:t>상당수 재활용하기 힘든 비닐우산</a:t>
            </a:r>
            <a:endParaRPr lang="en-US" altLang="ko-KR" sz="3200" i="0" dirty="0"/>
          </a:p>
          <a:p>
            <a:endParaRPr lang="en-US" altLang="ko-KR" sz="3200" i="0" dirty="0"/>
          </a:p>
          <a:p>
            <a:r>
              <a:rPr lang="ko-KR" altLang="en-US" sz="3200" i="0" dirty="0"/>
              <a:t>환경적으로 악영향</a:t>
            </a:r>
            <a:endParaRPr lang="en-US" altLang="ko-KR" sz="3200" i="0" dirty="0"/>
          </a:p>
          <a:p>
            <a:endParaRPr lang="en-US" altLang="ko-KR" i="0" dirty="0">
              <a:hlinkClick r:id="rId2"/>
            </a:endParaRPr>
          </a:p>
          <a:p>
            <a:endParaRPr lang="en-US" altLang="ko-KR" i="0" dirty="0">
              <a:hlinkClick r:id="rId2"/>
            </a:endParaRPr>
          </a:p>
          <a:p>
            <a:endParaRPr lang="en-US" altLang="ko-KR" i="0" dirty="0">
              <a:hlinkClick r:id="rId2"/>
            </a:endParaRPr>
          </a:p>
          <a:p>
            <a:endParaRPr lang="en-US" altLang="ko-KR" i="0" dirty="0">
              <a:hlinkClick r:id="rId2"/>
            </a:endParaRPr>
          </a:p>
          <a:p>
            <a:r>
              <a:rPr lang="en-US" altLang="ko-KR" i="0" dirty="0">
                <a:hlinkClick r:id="rId2"/>
              </a:rPr>
              <a:t>https://www.khan.co.kr/article/202505241200005</a:t>
            </a:r>
            <a:endParaRPr lang="en-US" altLang="ko-KR" i="0" dirty="0"/>
          </a:p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84E6AEA-5848-705C-1FF7-8AB5642D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15888"/>
            <a:ext cx="10215563" cy="79692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5000" dirty="0"/>
              <a:t>개발배경</a:t>
            </a:r>
            <a:r>
              <a:rPr lang="en-US" altLang="ko-KR" sz="5000" dirty="0"/>
              <a:t>(2)</a:t>
            </a:r>
            <a:endParaRPr lang="ko-KR" altLang="en-US" sz="5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10A5C4-3996-597F-A2F2-643F932CD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916" y="988157"/>
            <a:ext cx="3771649" cy="50593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861989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905354C-BB06-493B-FE4E-ADB87F567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817" y="1078026"/>
            <a:ext cx="6647973" cy="5374729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E11C15-AD71-3F46-77CA-42FF956AC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1268760"/>
            <a:ext cx="5568619" cy="47362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ko-KR" altLang="en-US" sz="3000" i="0" u="sng" dirty="0"/>
              <a:t>우산 대여 및 반납 기능</a:t>
            </a:r>
            <a:endParaRPr lang="en-US" altLang="ko-KR" sz="3000" i="0" u="sng" dirty="0"/>
          </a:p>
          <a:p>
            <a:pPr>
              <a:lnSpc>
                <a:spcPct val="90000"/>
              </a:lnSpc>
              <a:buFont typeface="Arial"/>
              <a:buChar char="•"/>
            </a:pPr>
            <a:endParaRPr lang="en-US" altLang="ko-KR" sz="3000" i="0" u="sng"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ko-KR" altLang="en-US" sz="3000" i="0" u="sng" dirty="0"/>
              <a:t>대여 시 간편한 결제</a:t>
            </a:r>
            <a:endParaRPr lang="en-US" altLang="ko-KR" sz="3000" i="0" u="sng" dirty="0"/>
          </a:p>
          <a:p>
            <a:pPr>
              <a:lnSpc>
                <a:spcPct val="90000"/>
              </a:lnSpc>
              <a:buFont typeface="Arial"/>
              <a:buChar char="•"/>
            </a:pPr>
            <a:endParaRPr lang="en-US" altLang="ko-KR" sz="3000" i="0" u="sng"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ko-KR" altLang="en-US" sz="3000" i="0" u="sng" dirty="0"/>
              <a:t>대여소 위치 표시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endParaRPr lang="ko-KR" altLang="en-US" sz="3000" i="0" u="sng"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ko-KR" altLang="en-US" sz="3000" i="0" u="sng" dirty="0"/>
              <a:t>실시간 우산 수량 표시</a:t>
            </a:r>
          </a:p>
          <a:p>
            <a:pPr marL="0" indent="0">
              <a:lnSpc>
                <a:spcPct val="90000"/>
              </a:lnSpc>
            </a:pPr>
            <a:endParaRPr lang="ko-KR" altLang="en-US" sz="3000" i="0" u="sng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32C4021-AA72-50D0-0D01-06EAD90A1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15888"/>
            <a:ext cx="10215563" cy="79692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5000" kern="1200" dirty="0">
                <a:latin typeface="+mj-lt"/>
                <a:ea typeface="+mj-ea"/>
                <a:cs typeface="+mj-cs"/>
              </a:rPr>
              <a:t>주요기능</a:t>
            </a:r>
          </a:p>
        </p:txBody>
      </p:sp>
    </p:spTree>
    <p:extLst>
      <p:ext uri="{BB962C8B-B14F-4D97-AF65-F5344CB8AC3E}">
        <p14:creationId xmlns:p14="http://schemas.microsoft.com/office/powerpoint/2010/main" val="282297551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ko-KR" altLang="en-US" sz="5000" dirty="0"/>
              <a:t>개발환경 및 개발언어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endParaRPr lang="en-US" altLang="ko-KR" sz="2500" dirty="0"/>
          </a:p>
          <a:p>
            <a:pPr lvl="0">
              <a:defRPr/>
            </a:pPr>
            <a:endParaRPr lang="en-US" altLang="ko-KR" sz="2500" dirty="0"/>
          </a:p>
          <a:p>
            <a:pPr lvl="0">
              <a:defRPr/>
            </a:pPr>
            <a:r>
              <a:rPr lang="ko-KR" altLang="en-US" sz="3000" i="0" dirty="0" err="1"/>
              <a:t>프론트엔드</a:t>
            </a:r>
            <a:r>
              <a:rPr lang="ko-KR" altLang="en-US" sz="3000" dirty="0"/>
              <a:t> </a:t>
            </a:r>
            <a:r>
              <a:rPr lang="en-US" altLang="ko-KR" sz="3000" dirty="0"/>
              <a:t>:</a:t>
            </a:r>
            <a:r>
              <a:rPr lang="ko-KR" altLang="en-US" sz="3000" dirty="0"/>
              <a:t> </a:t>
            </a:r>
            <a:r>
              <a:rPr lang="en-US" altLang="ko-KR" sz="3000" b="1" dirty="0"/>
              <a:t>React Native(JavaScript)</a:t>
            </a:r>
            <a:endParaRPr lang="en-US" altLang="ko-KR" sz="3000" dirty="0"/>
          </a:p>
          <a:p>
            <a:pPr lvl="0">
              <a:defRPr/>
            </a:pPr>
            <a:r>
              <a:rPr lang="en-US" altLang="ko-KR" sz="3000" i="0" dirty="0"/>
              <a:t>(</a:t>
            </a:r>
            <a:r>
              <a:rPr lang="ko-KR" altLang="en-US" sz="3000" i="0" dirty="0" err="1"/>
              <a:t>앱화면</a:t>
            </a:r>
            <a:r>
              <a:rPr lang="en-US" altLang="ko-KR" sz="3000" i="0" dirty="0"/>
              <a:t>)</a:t>
            </a:r>
            <a:endParaRPr lang="ko-KR" altLang="en-US" sz="3000" i="0" dirty="0"/>
          </a:p>
          <a:p>
            <a:pPr lvl="0">
              <a:defRPr/>
            </a:pPr>
            <a:r>
              <a:rPr lang="ko-KR" altLang="en-US" sz="3000" i="0" dirty="0" err="1"/>
              <a:t>백엔드</a:t>
            </a:r>
            <a:r>
              <a:rPr lang="en-US" altLang="ko-KR" sz="3000" i="0" dirty="0"/>
              <a:t> </a:t>
            </a:r>
            <a:r>
              <a:rPr lang="en-US" altLang="ko-KR" sz="3000" dirty="0"/>
              <a:t>: </a:t>
            </a:r>
            <a:r>
              <a:rPr lang="en-US" altLang="ko-KR" sz="3000" b="1" dirty="0"/>
              <a:t>Node.js(JavaScript)</a:t>
            </a:r>
            <a:endParaRPr lang="en-US" altLang="ko-KR" sz="3000" dirty="0"/>
          </a:p>
          <a:p>
            <a:pPr lvl="0">
              <a:defRPr/>
            </a:pPr>
            <a:r>
              <a:rPr lang="en-US" altLang="ko-KR" sz="3000" i="0" dirty="0"/>
              <a:t>(</a:t>
            </a:r>
            <a:r>
              <a:rPr lang="ko-KR" altLang="en-US" sz="3000" i="0" dirty="0"/>
              <a:t>실질적인 기능</a:t>
            </a:r>
            <a:r>
              <a:rPr lang="en-US" altLang="ko-KR" sz="3000" i="0" dirty="0"/>
              <a:t>)</a:t>
            </a:r>
            <a:endParaRPr lang="ko-KR" altLang="en-US" sz="3000" i="0" dirty="0"/>
          </a:p>
          <a:p>
            <a:pPr lvl="0">
              <a:defRPr/>
            </a:pPr>
            <a:r>
              <a:rPr lang="ko-KR" altLang="en-US" sz="3000" i="0" dirty="0"/>
              <a:t>데이터베이스</a:t>
            </a:r>
            <a:r>
              <a:rPr lang="en-US" altLang="ko-KR" sz="3000" i="0" dirty="0"/>
              <a:t> </a:t>
            </a:r>
            <a:r>
              <a:rPr lang="en-US" altLang="ko-KR" sz="3000" dirty="0"/>
              <a:t>: </a:t>
            </a:r>
            <a:r>
              <a:rPr lang="en-US" altLang="ko-KR" sz="3000" b="1" dirty="0"/>
              <a:t>MySQL(SQL)</a:t>
            </a:r>
          </a:p>
          <a:p>
            <a:pPr lvl="0">
              <a:defRPr/>
            </a:pPr>
            <a:r>
              <a:rPr lang="en-US" altLang="ko-KR" sz="3000" i="0" dirty="0"/>
              <a:t>(</a:t>
            </a:r>
            <a:r>
              <a:rPr lang="ko-KR" altLang="en-US" sz="3000" i="0" dirty="0"/>
              <a:t>데이터보관</a:t>
            </a:r>
            <a:r>
              <a:rPr lang="en-US" altLang="ko-KR" sz="3000" i="0" dirty="0"/>
              <a:t>)</a:t>
            </a:r>
            <a:endParaRPr lang="ko-KR" altLang="en-US" sz="3000" i="0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89446" y="2102470"/>
            <a:ext cx="743547" cy="67998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24052" y="2960068"/>
            <a:ext cx="1565132" cy="95864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49997" y="4148886"/>
            <a:ext cx="1711223" cy="88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00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D58C4-C55A-53D0-C33A-12A5B95C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5000" dirty="0"/>
              <a:t>구현 상세 내용</a:t>
            </a:r>
            <a:r>
              <a:rPr lang="en-US" altLang="ko-KR" sz="5000" dirty="0"/>
              <a:t>(</a:t>
            </a:r>
            <a:r>
              <a:rPr lang="ko-KR" altLang="en-US" sz="5000" dirty="0" err="1"/>
              <a:t>유스케이스</a:t>
            </a:r>
            <a:r>
              <a:rPr lang="en-US" altLang="ko-KR" sz="5000" dirty="0"/>
              <a:t>)</a:t>
            </a:r>
            <a:endParaRPr lang="ko-KR" altLang="en-US" sz="5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3938D5-F24D-4FB8-BDC4-053925D2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053" y="1060320"/>
            <a:ext cx="8759856" cy="491696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0F66101-FA3B-96A8-B73F-E59A6413675E}"/>
              </a:ext>
            </a:extLst>
          </p:cNvPr>
          <p:cNvCxnSpPr>
            <a:cxnSpLocks/>
          </p:cNvCxnSpPr>
          <p:nvPr/>
        </p:nvCxnSpPr>
        <p:spPr>
          <a:xfrm>
            <a:off x="7029450" y="3429000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32216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8D38C-45DE-39CD-74BA-517352E23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WBS</a:t>
            </a:r>
            <a:endParaRPr lang="ko-KR" altLang="en-US" sz="4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2CC2D1-8179-AB24-DCBE-73EDEF76F41F}"/>
              </a:ext>
            </a:extLst>
          </p:cNvPr>
          <p:cNvSpPr/>
          <p:nvPr/>
        </p:nvSpPr>
        <p:spPr>
          <a:xfrm>
            <a:off x="5119254" y="1141434"/>
            <a:ext cx="1953491" cy="7969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우산 대여 서비스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3433F1-7025-4C78-A98D-14F7925CC1D3}"/>
              </a:ext>
            </a:extLst>
          </p:cNvPr>
          <p:cNvSpPr/>
          <p:nvPr/>
        </p:nvSpPr>
        <p:spPr>
          <a:xfrm>
            <a:off x="1004455" y="2426928"/>
            <a:ext cx="1416627" cy="7969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프론트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형철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5732888-8AEA-3766-C16D-A942CCF4C93D}"/>
              </a:ext>
            </a:extLst>
          </p:cNvPr>
          <p:cNvSpPr/>
          <p:nvPr/>
        </p:nvSpPr>
        <p:spPr>
          <a:xfrm>
            <a:off x="3768307" y="2424005"/>
            <a:ext cx="1416627" cy="7969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백엔드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계윤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050553-B3BE-E6EA-0919-858095220F3C}"/>
              </a:ext>
            </a:extLst>
          </p:cNvPr>
          <p:cNvSpPr/>
          <p:nvPr/>
        </p:nvSpPr>
        <p:spPr>
          <a:xfrm>
            <a:off x="6963221" y="2431338"/>
            <a:ext cx="1516914" cy="7969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DB(</a:t>
            </a:r>
            <a:r>
              <a:rPr lang="ko-KR" altLang="en-US" dirty="0">
                <a:solidFill>
                  <a:schemeClr val="tx1"/>
                </a:solidFill>
              </a:rPr>
              <a:t>계윤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09274E-AA15-9703-D320-9BF8DD26F635}"/>
              </a:ext>
            </a:extLst>
          </p:cNvPr>
          <p:cNvSpPr/>
          <p:nvPr/>
        </p:nvSpPr>
        <p:spPr>
          <a:xfrm>
            <a:off x="9548735" y="2431338"/>
            <a:ext cx="1555332" cy="7969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UI&amp;UX</a:t>
            </a:r>
            <a:r>
              <a:rPr lang="ko-KR" altLang="en-US" dirty="0">
                <a:solidFill>
                  <a:schemeClr val="tx1"/>
                </a:solidFill>
              </a:rPr>
              <a:t>디자인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형철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884183E7-1E3C-47B7-8B6D-A0C2525C5973}"/>
                  </a:ext>
                </a:extLst>
              </p14:cNvPr>
              <p14:cNvContentPartPr/>
              <p14:nvPr/>
            </p14:nvContentPartPr>
            <p14:xfrm>
              <a:off x="2150804" y="2961327"/>
              <a:ext cx="360" cy="468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884183E7-1E3C-47B7-8B6D-A0C2525C59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1804" y="2952327"/>
                <a:ext cx="18000" cy="2232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E6A41D-2B5E-5374-004E-ED2BE0BE4CC9}"/>
              </a:ext>
            </a:extLst>
          </p:cNvPr>
          <p:cNvSpPr/>
          <p:nvPr/>
        </p:nvSpPr>
        <p:spPr>
          <a:xfrm>
            <a:off x="1442850" y="3634083"/>
            <a:ext cx="1764475" cy="522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 화면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제작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A58523-F865-3E11-1441-A13ED0DC3275}"/>
              </a:ext>
            </a:extLst>
          </p:cNvPr>
          <p:cNvSpPr/>
          <p:nvPr/>
        </p:nvSpPr>
        <p:spPr>
          <a:xfrm>
            <a:off x="1442490" y="4447308"/>
            <a:ext cx="1751385" cy="522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지도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 화면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제작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4FE1DE-F721-4585-BFAF-AD80FA99BBF7}"/>
              </a:ext>
            </a:extLst>
          </p:cNvPr>
          <p:cNvSpPr/>
          <p:nvPr/>
        </p:nvSpPr>
        <p:spPr>
          <a:xfrm>
            <a:off x="1442850" y="5244583"/>
            <a:ext cx="1764475" cy="522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우산 대여</a:t>
            </a:r>
            <a:r>
              <a:rPr lang="en-US" altLang="ko-KR" dirty="0">
                <a:solidFill>
                  <a:schemeClr val="tx1"/>
                </a:solidFill>
              </a:rPr>
              <a:t>&amp;</a:t>
            </a:r>
            <a:r>
              <a:rPr lang="ko-KR" altLang="en-US" dirty="0">
                <a:solidFill>
                  <a:schemeClr val="tx1"/>
                </a:solidFill>
              </a:rPr>
              <a:t>반납 화면제작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1A965E0-BFF3-879C-A3C8-334D31AE9ED4}"/>
              </a:ext>
            </a:extLst>
          </p:cNvPr>
          <p:cNvSpPr/>
          <p:nvPr/>
        </p:nvSpPr>
        <p:spPr>
          <a:xfrm>
            <a:off x="7405713" y="4446297"/>
            <a:ext cx="1416115" cy="522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DB</a:t>
            </a:r>
            <a:r>
              <a:rPr lang="ko-KR" altLang="en-US" sz="1600" dirty="0">
                <a:solidFill>
                  <a:schemeClr val="tx1"/>
                </a:solidFill>
              </a:rPr>
              <a:t>테이블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제작 및 연결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AE8474-408A-E2E9-7A21-6CA92EF05CE1}"/>
              </a:ext>
            </a:extLst>
          </p:cNvPr>
          <p:cNvSpPr/>
          <p:nvPr/>
        </p:nvSpPr>
        <p:spPr>
          <a:xfrm>
            <a:off x="7425215" y="5244583"/>
            <a:ext cx="1416627" cy="522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유저 데이터 편집 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109EEEA-AB45-AC8C-023A-C538A235F46D}"/>
              </a:ext>
            </a:extLst>
          </p:cNvPr>
          <p:cNvCxnSpPr>
            <a:stCxn id="5" idx="1"/>
          </p:cNvCxnSpPr>
          <p:nvPr/>
        </p:nvCxnSpPr>
        <p:spPr>
          <a:xfrm>
            <a:off x="1004455" y="2825382"/>
            <a:ext cx="0" cy="2680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7E97A8E-882E-FBCF-06F6-3E5FEC76E08E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1004455" y="3895222"/>
            <a:ext cx="43839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670C2F6-7385-E4BE-CAA9-E792880E6CEA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1004455" y="4708447"/>
            <a:ext cx="43803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CFA74D7-840F-58B0-4AEE-C57E11ACB9A8}"/>
              </a:ext>
            </a:extLst>
          </p:cNvPr>
          <p:cNvCxnSpPr/>
          <p:nvPr/>
        </p:nvCxnSpPr>
        <p:spPr>
          <a:xfrm>
            <a:off x="1004455" y="5505726"/>
            <a:ext cx="438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7789BBB6-12F1-CD34-C520-80E3D43E9F23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3768307" y="2822459"/>
            <a:ext cx="6725" cy="2574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D169A09-D2E8-F350-D46C-B6CC1B254AA4}"/>
              </a:ext>
            </a:extLst>
          </p:cNvPr>
          <p:cNvCxnSpPr>
            <a:cxnSpLocks/>
          </p:cNvCxnSpPr>
          <p:nvPr/>
        </p:nvCxnSpPr>
        <p:spPr>
          <a:xfrm>
            <a:off x="6963221" y="2839407"/>
            <a:ext cx="0" cy="2666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471A2A0-ADCE-48F7-8EEC-8C29B03276CF}"/>
              </a:ext>
            </a:extLst>
          </p:cNvPr>
          <p:cNvCxnSpPr>
            <a:cxnSpLocks/>
          </p:cNvCxnSpPr>
          <p:nvPr/>
        </p:nvCxnSpPr>
        <p:spPr>
          <a:xfrm>
            <a:off x="9548735" y="3126262"/>
            <a:ext cx="0" cy="1211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E313D66-9E5E-C482-8422-2A32A80CA139}"/>
              </a:ext>
            </a:extLst>
          </p:cNvPr>
          <p:cNvCxnSpPr/>
          <p:nvPr/>
        </p:nvCxnSpPr>
        <p:spPr>
          <a:xfrm flipH="1" flipV="1">
            <a:off x="6985412" y="3895220"/>
            <a:ext cx="43839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F786894D-40A6-0EC8-88E6-1E838B1E6CE3}"/>
              </a:ext>
            </a:extLst>
          </p:cNvPr>
          <p:cNvCxnSpPr/>
          <p:nvPr/>
        </p:nvCxnSpPr>
        <p:spPr>
          <a:xfrm>
            <a:off x="6985412" y="4708445"/>
            <a:ext cx="43803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1639FC19-707D-1E5C-391C-1604F988959E}"/>
              </a:ext>
            </a:extLst>
          </p:cNvPr>
          <p:cNvCxnSpPr/>
          <p:nvPr/>
        </p:nvCxnSpPr>
        <p:spPr>
          <a:xfrm>
            <a:off x="6985412" y="5505724"/>
            <a:ext cx="438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E2D70C7-6DB4-DB49-CD4A-679405A26E96}"/>
              </a:ext>
            </a:extLst>
          </p:cNvPr>
          <p:cNvSpPr/>
          <p:nvPr/>
        </p:nvSpPr>
        <p:spPr>
          <a:xfrm>
            <a:off x="7423446" y="3690159"/>
            <a:ext cx="1416115" cy="522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ERD </a:t>
            </a:r>
            <a:r>
              <a:rPr lang="ko-KR" altLang="en-US" dirty="0">
                <a:solidFill>
                  <a:schemeClr val="tx1"/>
                </a:solidFill>
              </a:rPr>
              <a:t>제작</a:t>
            </a: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21161D8-E798-8F4C-0F20-3330BCAC34AF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1712768" y="2150918"/>
            <a:ext cx="1" cy="27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08100639-5277-6725-EABD-C7DAB5940D12}"/>
              </a:ext>
            </a:extLst>
          </p:cNvPr>
          <p:cNvCxnSpPr/>
          <p:nvPr/>
        </p:nvCxnSpPr>
        <p:spPr>
          <a:xfrm>
            <a:off x="1712769" y="2150918"/>
            <a:ext cx="85918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5A06035D-DBA8-43AB-D5CD-0DF265B9A808}"/>
              </a:ext>
            </a:extLst>
          </p:cNvPr>
          <p:cNvCxnSpPr>
            <a:cxnSpLocks/>
          </p:cNvCxnSpPr>
          <p:nvPr/>
        </p:nvCxnSpPr>
        <p:spPr>
          <a:xfrm flipH="1" flipV="1">
            <a:off x="4476620" y="2150918"/>
            <a:ext cx="1" cy="253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16517110-9F89-1591-5964-230D15572BC9}"/>
              </a:ext>
            </a:extLst>
          </p:cNvPr>
          <p:cNvCxnSpPr>
            <a:cxnSpLocks/>
          </p:cNvCxnSpPr>
          <p:nvPr/>
        </p:nvCxnSpPr>
        <p:spPr>
          <a:xfrm flipH="1" flipV="1">
            <a:off x="7730255" y="2145097"/>
            <a:ext cx="1" cy="253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4697110A-023B-BBC3-7754-A67DB748953C}"/>
              </a:ext>
            </a:extLst>
          </p:cNvPr>
          <p:cNvCxnSpPr>
            <a:cxnSpLocks/>
          </p:cNvCxnSpPr>
          <p:nvPr/>
        </p:nvCxnSpPr>
        <p:spPr>
          <a:xfrm flipH="1" flipV="1">
            <a:off x="10338280" y="2145096"/>
            <a:ext cx="1" cy="253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41D4ED9-2E0B-ADB4-70D4-53669263656E}"/>
              </a:ext>
            </a:extLst>
          </p:cNvPr>
          <p:cNvSpPr/>
          <p:nvPr/>
        </p:nvSpPr>
        <p:spPr>
          <a:xfrm>
            <a:off x="4213427" y="3524904"/>
            <a:ext cx="2040620" cy="522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결제 </a:t>
            </a:r>
            <a:r>
              <a:rPr lang="en-US" altLang="ko-KR" dirty="0">
                <a:solidFill>
                  <a:schemeClr val="tx1"/>
                </a:solidFill>
              </a:rPr>
              <a:t>API </a:t>
            </a:r>
            <a:r>
              <a:rPr lang="ko-KR" altLang="en-US" dirty="0">
                <a:solidFill>
                  <a:schemeClr val="tx1"/>
                </a:solidFill>
              </a:rPr>
              <a:t>및 시스템 제작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E90378A-2FEA-7A6D-7715-CCD6F091C8FE}"/>
              </a:ext>
            </a:extLst>
          </p:cNvPr>
          <p:cNvSpPr/>
          <p:nvPr/>
        </p:nvSpPr>
        <p:spPr>
          <a:xfrm>
            <a:off x="4213067" y="4338129"/>
            <a:ext cx="2023247" cy="522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</a:t>
            </a:r>
            <a:r>
              <a:rPr lang="en-US" altLang="ko-KR" dirty="0">
                <a:solidFill>
                  <a:schemeClr val="tx1"/>
                </a:solidFill>
              </a:rPr>
              <a:t>&amp;</a:t>
            </a:r>
            <a:r>
              <a:rPr lang="ko-KR" altLang="en-US" dirty="0">
                <a:solidFill>
                  <a:schemeClr val="tx1"/>
                </a:solidFill>
              </a:rPr>
              <a:t>사용자 인증</a:t>
            </a:r>
            <a:r>
              <a:rPr lang="en-US" altLang="ko-KR" dirty="0">
                <a:solidFill>
                  <a:schemeClr val="tx1"/>
                </a:solidFill>
              </a:rPr>
              <a:t>API </a:t>
            </a:r>
            <a:r>
              <a:rPr lang="ko-KR" altLang="en-US" dirty="0">
                <a:solidFill>
                  <a:schemeClr val="tx1"/>
                </a:solidFill>
              </a:rPr>
              <a:t>제작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2706F4C-1AED-50E7-0B6D-8B7201C04E69}"/>
              </a:ext>
            </a:extLst>
          </p:cNvPr>
          <p:cNvSpPr/>
          <p:nvPr/>
        </p:nvSpPr>
        <p:spPr>
          <a:xfrm>
            <a:off x="4213427" y="5135404"/>
            <a:ext cx="2065092" cy="522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우산 대여</a:t>
            </a:r>
            <a:r>
              <a:rPr lang="en-US" altLang="ko-KR" dirty="0">
                <a:solidFill>
                  <a:schemeClr val="tx1"/>
                </a:solidFill>
              </a:rPr>
              <a:t>&amp;</a:t>
            </a:r>
            <a:r>
              <a:rPr lang="ko-KR" altLang="en-US" dirty="0">
                <a:solidFill>
                  <a:schemeClr val="tx1"/>
                </a:solidFill>
              </a:rPr>
              <a:t>반납 로직 구현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A17D590C-BBC8-F35F-9A68-84C6450DDAEE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3775032" y="3786043"/>
            <a:ext cx="43839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E6C532E-EECF-3ED0-B9D3-F5853144E8B5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3775032" y="4599268"/>
            <a:ext cx="43803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E2692DD-99CC-2C2B-AD9E-BC203DECDE31}"/>
              </a:ext>
            </a:extLst>
          </p:cNvPr>
          <p:cNvCxnSpPr/>
          <p:nvPr/>
        </p:nvCxnSpPr>
        <p:spPr>
          <a:xfrm>
            <a:off x="3775032" y="5396547"/>
            <a:ext cx="438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A211963-31EE-02FB-C93A-D5A6BA2C7D1C}"/>
              </a:ext>
            </a:extLst>
          </p:cNvPr>
          <p:cNvSpPr/>
          <p:nvPr/>
        </p:nvSpPr>
        <p:spPr>
          <a:xfrm>
            <a:off x="10034353" y="4069455"/>
            <a:ext cx="1416627" cy="522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디자인 개선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C82CC37-66B1-2974-A664-5BD51C51A3B0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9575203" y="4330593"/>
            <a:ext cx="459150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21037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971AE-2046-72A1-1A34-E4DD5BC36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5000" dirty="0"/>
              <a:t>프로젝트 추진 일정</a:t>
            </a:r>
            <a:r>
              <a:rPr lang="en-US" altLang="ko-KR" sz="5000" dirty="0"/>
              <a:t>(</a:t>
            </a:r>
            <a:r>
              <a:rPr lang="ko-KR" altLang="en-US" sz="5000" dirty="0" err="1"/>
              <a:t>간트차트</a:t>
            </a:r>
            <a:r>
              <a:rPr lang="en-US" altLang="ko-KR" sz="5000" dirty="0"/>
              <a:t>)</a:t>
            </a:r>
            <a:endParaRPr lang="ko-KR" altLang="en-US" sz="50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835A62F-6446-3963-0E72-52E422693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958760"/>
              </p:ext>
            </p:extLst>
          </p:nvPr>
        </p:nvGraphicFramePr>
        <p:xfrm>
          <a:off x="731520" y="1530271"/>
          <a:ext cx="11115038" cy="3221100"/>
        </p:xfrm>
        <a:graphic>
          <a:graphicData uri="http://schemas.openxmlformats.org/drawingml/2006/table">
            <a:tbl>
              <a:tblPr/>
              <a:tblGrid>
                <a:gridCol w="662326">
                  <a:extLst>
                    <a:ext uri="{9D8B030D-6E8A-4147-A177-3AD203B41FA5}">
                      <a16:colId xmlns:a16="http://schemas.microsoft.com/office/drawing/2014/main" val="3751033993"/>
                    </a:ext>
                  </a:extLst>
                </a:gridCol>
                <a:gridCol w="2504797">
                  <a:extLst>
                    <a:ext uri="{9D8B030D-6E8A-4147-A177-3AD203B41FA5}">
                      <a16:colId xmlns:a16="http://schemas.microsoft.com/office/drawing/2014/main" val="3422037100"/>
                    </a:ext>
                  </a:extLst>
                </a:gridCol>
                <a:gridCol w="1204230">
                  <a:extLst>
                    <a:ext uri="{9D8B030D-6E8A-4147-A177-3AD203B41FA5}">
                      <a16:colId xmlns:a16="http://schemas.microsoft.com/office/drawing/2014/main" val="406793410"/>
                    </a:ext>
                  </a:extLst>
                </a:gridCol>
                <a:gridCol w="1204230">
                  <a:extLst>
                    <a:ext uri="{9D8B030D-6E8A-4147-A177-3AD203B41FA5}">
                      <a16:colId xmlns:a16="http://schemas.microsoft.com/office/drawing/2014/main" val="1007912121"/>
                    </a:ext>
                  </a:extLst>
                </a:gridCol>
                <a:gridCol w="1204230">
                  <a:extLst>
                    <a:ext uri="{9D8B030D-6E8A-4147-A177-3AD203B41FA5}">
                      <a16:colId xmlns:a16="http://schemas.microsoft.com/office/drawing/2014/main" val="454633726"/>
                    </a:ext>
                  </a:extLst>
                </a:gridCol>
                <a:gridCol w="289015">
                  <a:extLst>
                    <a:ext uri="{9D8B030D-6E8A-4147-A177-3AD203B41FA5}">
                      <a16:colId xmlns:a16="http://schemas.microsoft.com/office/drawing/2014/main" val="3046497095"/>
                    </a:ext>
                  </a:extLst>
                </a:gridCol>
                <a:gridCol w="289015">
                  <a:extLst>
                    <a:ext uri="{9D8B030D-6E8A-4147-A177-3AD203B41FA5}">
                      <a16:colId xmlns:a16="http://schemas.microsoft.com/office/drawing/2014/main" val="2778735167"/>
                    </a:ext>
                  </a:extLst>
                </a:gridCol>
                <a:gridCol w="289015">
                  <a:extLst>
                    <a:ext uri="{9D8B030D-6E8A-4147-A177-3AD203B41FA5}">
                      <a16:colId xmlns:a16="http://schemas.microsoft.com/office/drawing/2014/main" val="1343873650"/>
                    </a:ext>
                  </a:extLst>
                </a:gridCol>
                <a:gridCol w="289015">
                  <a:extLst>
                    <a:ext uri="{9D8B030D-6E8A-4147-A177-3AD203B41FA5}">
                      <a16:colId xmlns:a16="http://schemas.microsoft.com/office/drawing/2014/main" val="3282584001"/>
                    </a:ext>
                  </a:extLst>
                </a:gridCol>
                <a:gridCol w="289015">
                  <a:extLst>
                    <a:ext uri="{9D8B030D-6E8A-4147-A177-3AD203B41FA5}">
                      <a16:colId xmlns:a16="http://schemas.microsoft.com/office/drawing/2014/main" val="2452088662"/>
                    </a:ext>
                  </a:extLst>
                </a:gridCol>
                <a:gridCol w="289015">
                  <a:extLst>
                    <a:ext uri="{9D8B030D-6E8A-4147-A177-3AD203B41FA5}">
                      <a16:colId xmlns:a16="http://schemas.microsoft.com/office/drawing/2014/main" val="2633258572"/>
                    </a:ext>
                  </a:extLst>
                </a:gridCol>
                <a:gridCol w="289015">
                  <a:extLst>
                    <a:ext uri="{9D8B030D-6E8A-4147-A177-3AD203B41FA5}">
                      <a16:colId xmlns:a16="http://schemas.microsoft.com/office/drawing/2014/main" val="412144665"/>
                    </a:ext>
                  </a:extLst>
                </a:gridCol>
                <a:gridCol w="289015">
                  <a:extLst>
                    <a:ext uri="{9D8B030D-6E8A-4147-A177-3AD203B41FA5}">
                      <a16:colId xmlns:a16="http://schemas.microsoft.com/office/drawing/2014/main" val="2420345201"/>
                    </a:ext>
                  </a:extLst>
                </a:gridCol>
                <a:gridCol w="289015">
                  <a:extLst>
                    <a:ext uri="{9D8B030D-6E8A-4147-A177-3AD203B41FA5}">
                      <a16:colId xmlns:a16="http://schemas.microsoft.com/office/drawing/2014/main" val="2900065859"/>
                    </a:ext>
                  </a:extLst>
                </a:gridCol>
                <a:gridCol w="289015">
                  <a:extLst>
                    <a:ext uri="{9D8B030D-6E8A-4147-A177-3AD203B41FA5}">
                      <a16:colId xmlns:a16="http://schemas.microsoft.com/office/drawing/2014/main" val="3002833177"/>
                    </a:ext>
                  </a:extLst>
                </a:gridCol>
                <a:gridCol w="289015">
                  <a:extLst>
                    <a:ext uri="{9D8B030D-6E8A-4147-A177-3AD203B41FA5}">
                      <a16:colId xmlns:a16="http://schemas.microsoft.com/office/drawing/2014/main" val="670694806"/>
                    </a:ext>
                  </a:extLst>
                </a:gridCol>
                <a:gridCol w="289015">
                  <a:extLst>
                    <a:ext uri="{9D8B030D-6E8A-4147-A177-3AD203B41FA5}">
                      <a16:colId xmlns:a16="http://schemas.microsoft.com/office/drawing/2014/main" val="660964709"/>
                    </a:ext>
                  </a:extLst>
                </a:gridCol>
                <a:gridCol w="289015">
                  <a:extLst>
                    <a:ext uri="{9D8B030D-6E8A-4147-A177-3AD203B41FA5}">
                      <a16:colId xmlns:a16="http://schemas.microsoft.com/office/drawing/2014/main" val="3315158469"/>
                    </a:ext>
                  </a:extLst>
                </a:gridCol>
                <a:gridCol w="289015">
                  <a:extLst>
                    <a:ext uri="{9D8B030D-6E8A-4147-A177-3AD203B41FA5}">
                      <a16:colId xmlns:a16="http://schemas.microsoft.com/office/drawing/2014/main" val="376930926"/>
                    </a:ext>
                  </a:extLst>
                </a:gridCol>
                <a:gridCol w="289015">
                  <a:extLst>
                    <a:ext uri="{9D8B030D-6E8A-4147-A177-3AD203B41FA5}">
                      <a16:colId xmlns:a16="http://schemas.microsoft.com/office/drawing/2014/main" val="1608521657"/>
                    </a:ext>
                  </a:extLst>
                </a:gridCol>
              </a:tblGrid>
              <a:tr h="44033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b="1" dirty="0" err="1">
                          <a:solidFill>
                            <a:schemeClr val="bg1"/>
                          </a:solidFill>
                          <a:effectLst/>
                        </a:rPr>
                        <a:t>활동명</a:t>
                      </a:r>
                      <a:endParaRPr lang="ko-KR" alt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effectLst/>
                        </a:rPr>
                        <a:t>시작일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effectLst/>
                        </a:rPr>
                        <a:t>마감일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effectLst/>
                        </a:rPr>
                        <a:t>기간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350871"/>
                  </a:ext>
                </a:extLst>
              </a:tr>
              <a:tr h="440330"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dirty="0">
                          <a:effectLst/>
                        </a:rPr>
                        <a:t>아이디어 구상 및 구체화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>
                          <a:effectLst/>
                        </a:rPr>
                        <a:t>2025-08-27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dirty="0">
                          <a:effectLst/>
                        </a:rPr>
                        <a:t>2025-09-24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dirty="0">
                          <a:effectLst/>
                        </a:rPr>
                        <a:t>28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dirty="0">
                          <a:effectLst/>
                        </a:rPr>
                        <a:t>■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>
                          <a:effectLst/>
                        </a:rPr>
                        <a:t>■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>
                          <a:effectLst/>
                        </a:rPr>
                        <a:t>■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dirty="0">
                          <a:effectLst/>
                        </a:rPr>
                        <a:t>■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4872351"/>
                  </a:ext>
                </a:extLst>
              </a:tr>
              <a:tr h="440330"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dirty="0">
                          <a:effectLst/>
                        </a:rPr>
                        <a:t>DB </a:t>
                      </a:r>
                      <a:r>
                        <a:rPr lang="ko-KR" altLang="en-US" dirty="0">
                          <a:effectLst/>
                        </a:rPr>
                        <a:t>제작 및 연결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>
                          <a:effectLst/>
                        </a:rPr>
                        <a:t>2025-09-24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dirty="0">
                          <a:effectLst/>
                        </a:rPr>
                        <a:t>2025-10-08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>
                          <a:effectLst/>
                        </a:rPr>
                        <a:t>14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dirty="0">
                          <a:effectLst/>
                        </a:rPr>
                        <a:t>■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>
                          <a:effectLst/>
                        </a:rPr>
                        <a:t>■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128892"/>
                  </a:ext>
                </a:extLst>
              </a:tr>
              <a:tr h="440330"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>
                          <a:effectLst/>
                        </a:rPr>
                        <a:t>프론트엔드 구축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>
                          <a:effectLst/>
                        </a:rPr>
                        <a:t>2025-09-24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>
                          <a:effectLst/>
                        </a:rPr>
                        <a:t>2025-11-12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>
                          <a:effectLst/>
                        </a:rPr>
                        <a:t>49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>
                          <a:effectLst/>
                        </a:rPr>
                        <a:t>■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dirty="0">
                          <a:effectLst/>
                        </a:rPr>
                        <a:t>■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dirty="0">
                          <a:effectLst/>
                        </a:rPr>
                        <a:t>■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>
                          <a:effectLst/>
                        </a:rPr>
                        <a:t>■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>
                          <a:effectLst/>
                        </a:rPr>
                        <a:t>■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dirty="0">
                          <a:effectLst/>
                        </a:rPr>
                        <a:t>□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dirty="0">
                          <a:effectLst/>
                        </a:rPr>
                        <a:t>□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9071165"/>
                  </a:ext>
                </a:extLst>
              </a:tr>
              <a:tr h="440330"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dirty="0" err="1">
                          <a:effectLst/>
                        </a:rPr>
                        <a:t>백엔드</a:t>
                      </a:r>
                      <a:r>
                        <a:rPr lang="ko-KR" altLang="en-US" dirty="0">
                          <a:effectLst/>
                        </a:rPr>
                        <a:t> 구축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dirty="0">
                          <a:effectLst/>
                        </a:rPr>
                        <a:t>2025-10-08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dirty="0">
                          <a:effectLst/>
                        </a:rPr>
                        <a:t>2025-11-12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>
                          <a:effectLst/>
                        </a:rPr>
                        <a:t>36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dirty="0">
                          <a:effectLst/>
                        </a:rPr>
                        <a:t>■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dirty="0">
                          <a:effectLst/>
                        </a:rPr>
                        <a:t>■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dirty="0">
                          <a:effectLst/>
                        </a:rPr>
                        <a:t>□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dirty="0">
                          <a:effectLst/>
                        </a:rPr>
                        <a:t>□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dirty="0">
                          <a:effectLst/>
                        </a:rPr>
                        <a:t>□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24845"/>
                  </a:ext>
                </a:extLst>
              </a:tr>
              <a:tr h="474319"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altLang="ko-KR" dirty="0">
                          <a:effectLst/>
                        </a:rPr>
                        <a:t>UI&amp;UX </a:t>
                      </a:r>
                      <a:r>
                        <a:rPr lang="ko-KR" altLang="en-US" dirty="0">
                          <a:effectLst/>
                        </a:rPr>
                        <a:t>디자인 및 애플리케이션 개선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dirty="0">
                          <a:effectLst/>
                        </a:rPr>
                        <a:t>2025-11-05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>
                          <a:effectLst/>
                        </a:rPr>
                        <a:t>2025-12-03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dirty="0">
                          <a:effectLst/>
                        </a:rPr>
                        <a:t>29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dirty="0">
                          <a:effectLst/>
                        </a:rPr>
                        <a:t>■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4778090"/>
                  </a:ext>
                </a:extLst>
              </a:tr>
              <a:tr h="440330"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dirty="0">
                          <a:effectLst/>
                        </a:rPr>
                        <a:t>발표 준비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dirty="0">
                          <a:effectLst/>
                        </a:rPr>
                        <a:t>2025-12-03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dirty="0">
                          <a:effectLst/>
                        </a:rPr>
                        <a:t>2025-12-10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dirty="0">
                          <a:effectLst/>
                        </a:rPr>
                        <a:t>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85636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07F1123-45AC-D126-C601-7C066811BA09}"/>
              </a:ext>
            </a:extLst>
          </p:cNvPr>
          <p:cNvSpPr txBox="1"/>
          <p:nvPr/>
        </p:nvSpPr>
        <p:spPr>
          <a:xfrm>
            <a:off x="10830560" y="1160939"/>
            <a:ext cx="14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단위</a:t>
            </a:r>
            <a:r>
              <a:rPr lang="en-US" altLang="ko-KR" dirty="0"/>
              <a:t>: </a:t>
            </a:r>
            <a:r>
              <a:rPr lang="ko-KR" altLang="en-US" dirty="0"/>
              <a:t>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370666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9363</TotalTime>
  <Words>367</Words>
  <Application>Microsoft Office PowerPoint</Application>
  <PresentationFormat>와이드스크린</PresentationFormat>
  <Paragraphs>174</Paragraphs>
  <Slides>15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굴림</vt:lpstr>
      <vt:lpstr>굴림체</vt:lpstr>
      <vt:lpstr>맑은 고딕</vt:lpstr>
      <vt:lpstr>Arial</vt:lpstr>
      <vt:lpstr>Calibri</vt:lpstr>
      <vt:lpstr>한컴오피스</vt:lpstr>
      <vt:lpstr>PowerPoint 프레젠테이션</vt:lpstr>
      <vt:lpstr>목차</vt:lpstr>
      <vt:lpstr>개발배경(1)</vt:lpstr>
      <vt:lpstr>개발배경(2)</vt:lpstr>
      <vt:lpstr>주요기능</vt:lpstr>
      <vt:lpstr>개발환경 및 개발언어</vt:lpstr>
      <vt:lpstr>구현 상세 내용(유스케이스)</vt:lpstr>
      <vt:lpstr>WBS</vt:lpstr>
      <vt:lpstr>프로젝트 추진 일정(간트차트)</vt:lpstr>
      <vt:lpstr>기대효과 및 활용분야</vt:lpstr>
      <vt:lpstr>PowerPoint 프레젠테이션</vt:lpstr>
      <vt:lpstr>데이터베이스</vt:lpstr>
      <vt:lpstr>DB와 연동결과</vt:lpstr>
      <vt:lpstr>Q&amp;A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rpwn1004</dc:creator>
  <cp:lastModifiedBy>박계윤[컴퓨터정보공학과]</cp:lastModifiedBy>
  <cp:revision>37</cp:revision>
  <dcterms:created xsi:type="dcterms:W3CDTF">2025-09-07T17:12:14Z</dcterms:created>
  <dcterms:modified xsi:type="dcterms:W3CDTF">2025-10-16T01:02:46Z</dcterms:modified>
  <cp:version>13.0.0.711</cp:version>
</cp:coreProperties>
</file>